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2"/>
  </p:notesMasterIdLst>
  <p:sldIdLst>
    <p:sldId id="257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75" r:id="rId13"/>
    <p:sldId id="276" r:id="rId14"/>
    <p:sldId id="277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E5BF9-D3C9-4244-8914-2B57A064E5D1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799D5-0C1A-40E5-914D-3BBE05CE5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491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0091C4-0C9D-4AE4-9467-9A39C3B68C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18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827088" y="1196975"/>
            <a:ext cx="83058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971550" y="1125538"/>
            <a:ext cx="8064500" cy="1081087"/>
          </a:xfr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71550" y="3810000"/>
            <a:ext cx="80645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553200"/>
            <a:ext cx="2133600" cy="1524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152400"/>
          </a:xfr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52400"/>
          </a:xfr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09894B8-3A69-4F53-8C7B-C1FE579512C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77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80184-8594-4668-B4A9-6A52DA6D3E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7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9925" y="304800"/>
            <a:ext cx="2016125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04800"/>
            <a:ext cx="5895975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6AD59-4E87-450F-A941-8A078B2CB42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1652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7777163" cy="892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01662-2036-45DD-8200-0309F462247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305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7C19E-C979-4A8C-991F-EB73B2F940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46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4BE4A-665D-4750-B82A-97CE17AE201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1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7B236-F1C7-42BC-8E0C-86938ACFC64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9135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16D0A-B9D9-41D5-AE5C-BCA3C2ECA1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7647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F9221-D005-4D58-A030-9507DE0DA80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14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63DBB-39C3-4374-9444-C7CAB496370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42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7E077B-DE37-4861-8AFB-1017E35C9B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934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2695C-46CC-46E3-8AA9-058EDD6606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54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3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1027" name="Picture 34" descr="psh3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971550" y="304800"/>
            <a:ext cx="77771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单击此处编辑母版标题样式</a:t>
            </a:r>
          </a:p>
        </p:txBody>
      </p:sp>
      <p:sp>
        <p:nvSpPr>
          <p:cNvPr id="1231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371600"/>
            <a:ext cx="80645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单击此处编辑母版文本样式</a:t>
            </a:r>
          </a:p>
          <a:p>
            <a:pPr lvl="1"/>
            <a:r>
              <a:rPr lang="ko-KR" altLang="en-US"/>
              <a:t>第二级</a:t>
            </a:r>
          </a:p>
          <a:p>
            <a:pPr lvl="2"/>
            <a:r>
              <a:rPr lang="ko-KR" altLang="en-US"/>
              <a:t>第三级</a:t>
            </a:r>
          </a:p>
          <a:p>
            <a:pPr lvl="3"/>
            <a:r>
              <a:rPr lang="ko-KR" altLang="en-US"/>
              <a:t>第四级</a:t>
            </a:r>
          </a:p>
          <a:p>
            <a:pPr lvl="4"/>
            <a:r>
              <a:rPr lang="ko-KR" altLang="en-US"/>
              <a:t>第五级</a:t>
            </a:r>
          </a:p>
        </p:txBody>
      </p:sp>
      <p:sp>
        <p:nvSpPr>
          <p:cNvPr id="12311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12312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ea typeface="굴림" pitchFamily="34" charset="-127"/>
              </a:defRPr>
            </a:lvl1pPr>
          </a:lstStyle>
          <a:p>
            <a:pPr>
              <a:defRPr/>
            </a:pPr>
            <a:fld id="{1928B6C0-515C-42D1-A6E1-E8A7A9542DA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504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0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mobisys.cc/papers/meltdown.pdf" TargetMode="External"/><Relationship Id="rId2" Type="http://schemas.openxmlformats.org/officeDocument/2006/relationships/hyperlink" Target="http://users.nccs.gov/~fwang2/linux/lk_addressing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ackhat.com/docs/us-15/materials/us-15-Seaborn-Exploiting-The-DRAM-Rowhammer-Bug-To-Gain-Kernel-Privileges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184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1A0CC5-F4B1-4FA1-870B-D12B25073830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060575"/>
            <a:ext cx="7777162" cy="892175"/>
          </a:xfrm>
        </p:spPr>
        <p:txBody>
          <a:bodyPr/>
          <a:lstStyle/>
          <a:p>
            <a:pPr eaLnBrk="1" hangingPunct="1"/>
            <a: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  <a:t>Interesting Stories about Memory Management</a:t>
            </a:r>
            <a:endParaRPr lang="en-US" altLang="ko-KR" sz="5400" i="1" dirty="0">
              <a:solidFill>
                <a:srgbClr val="993300"/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384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Meltdown</a:t>
            </a:r>
            <a:r>
              <a:rPr lang="zh-CN" altLang="en-US" dirty="0"/>
              <a:t>的危害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攻击者使用普通的应用程序权限，可以读取到内核区域中的内容</a:t>
            </a:r>
            <a:endParaRPr lang="en-US" altLang="zh-CN" dirty="0"/>
          </a:p>
          <a:p>
            <a:r>
              <a:rPr lang="zh-CN" altLang="en-US" dirty="0"/>
              <a:t>为了管理简单起见，</a:t>
            </a:r>
            <a:r>
              <a:rPr lang="en-US" altLang="zh-CN" dirty="0"/>
              <a:t>64</a:t>
            </a:r>
            <a:r>
              <a:rPr lang="zh-CN" altLang="en-US" dirty="0"/>
              <a:t>位的系统中通常将所有物理地址都映射到了内核空间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0000"/>
                </a:solidFill>
              </a:rPr>
              <a:t>为什么</a:t>
            </a:r>
            <a:r>
              <a:rPr lang="en-US" altLang="zh-CN" dirty="0">
                <a:solidFill>
                  <a:srgbClr val="FF0000"/>
                </a:solidFill>
              </a:rPr>
              <a:t>?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获取了全部的内核空间，就意味着拿到了整个计算机上所有进程在内存中的数据</a:t>
            </a:r>
            <a:endParaRPr lang="en-US" altLang="zh-CN" dirty="0"/>
          </a:p>
          <a:p>
            <a:pPr lvl="1"/>
            <a:r>
              <a:rPr lang="zh-CN" altLang="en-US" dirty="0"/>
              <a:t>换出去的数据能不能幸免？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93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如何抵御</a:t>
            </a:r>
            <a:r>
              <a:rPr lang="en-US" altLang="zh-CN" dirty="0"/>
              <a:t>meltdown</a:t>
            </a:r>
            <a:r>
              <a:rPr lang="zh-CN" altLang="en-US" dirty="0"/>
              <a:t>攻击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不给用户高精度的计时工具</a:t>
            </a:r>
            <a:endParaRPr lang="en-US" altLang="zh-CN" dirty="0"/>
          </a:p>
          <a:p>
            <a:pPr lvl="1"/>
            <a:r>
              <a:rPr lang="en-US" altLang="zh-CN" dirty="0"/>
              <a:t>PHP</a:t>
            </a:r>
            <a:r>
              <a:rPr lang="zh-CN" altLang="en-US" dirty="0"/>
              <a:t>是最安全的编程语言</a:t>
            </a:r>
            <a:endParaRPr lang="en-US" altLang="zh-CN" dirty="0"/>
          </a:p>
          <a:p>
            <a:r>
              <a:rPr lang="zh-CN" altLang="en-US" dirty="0"/>
              <a:t>用户空间和内核空间不应该出现在同一张页表里</a:t>
            </a:r>
            <a:endParaRPr lang="en-US" altLang="zh-CN" dirty="0"/>
          </a:p>
          <a:p>
            <a:pPr lvl="1"/>
            <a:r>
              <a:rPr lang="zh-CN" altLang="en-US" dirty="0"/>
              <a:t>更换页表的自然代价：</a:t>
            </a:r>
            <a:r>
              <a:rPr lang="en-US" altLang="zh-CN" dirty="0" err="1"/>
              <a:t>tlb</a:t>
            </a:r>
            <a:r>
              <a:rPr lang="en-US" altLang="zh-CN" dirty="0"/>
              <a:t> cache</a:t>
            </a:r>
          </a:p>
          <a:p>
            <a:pPr lvl="1"/>
            <a:r>
              <a:rPr lang="en-US" altLang="zh-CN" dirty="0"/>
              <a:t>Cache coloring, TLB stick……</a:t>
            </a:r>
          </a:p>
          <a:p>
            <a:pPr lvl="1"/>
            <a:r>
              <a:rPr lang="zh-CN" altLang="en-US" dirty="0"/>
              <a:t>对于</a:t>
            </a:r>
            <a:r>
              <a:rPr lang="en-US" altLang="zh-CN" dirty="0"/>
              <a:t>IO</a:t>
            </a:r>
            <a:r>
              <a:rPr lang="zh-CN" altLang="en-US" dirty="0"/>
              <a:t>密集类的程序，最差情况的负载超过</a:t>
            </a:r>
            <a:r>
              <a:rPr lang="en-US" altLang="zh-CN" dirty="0"/>
              <a:t>30%</a:t>
            </a:r>
          </a:p>
          <a:p>
            <a:r>
              <a:rPr lang="zh-CN" altLang="en-US" dirty="0"/>
              <a:t>不要把全部的物理地址都映射进内核中</a:t>
            </a:r>
            <a:endParaRPr lang="en-US" altLang="zh-CN" dirty="0"/>
          </a:p>
          <a:p>
            <a:pPr lvl="1"/>
            <a:r>
              <a:rPr lang="zh-CN" altLang="en-US" dirty="0"/>
              <a:t>这一改动对</a:t>
            </a:r>
            <a:r>
              <a:rPr lang="en-US" altLang="zh-CN" dirty="0" err="1"/>
              <a:t>linux</a:t>
            </a:r>
            <a:r>
              <a:rPr lang="zh-CN" altLang="en-US" dirty="0"/>
              <a:t>的影响是极其巨大的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281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03CA1-25D8-EE85-E5FB-E35B563F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顺便说一下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D6069C-7528-B55B-676F-CDA6A428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中使用虚拟地址，</a:t>
            </a:r>
            <a:r>
              <a:rPr lang="en-US" altLang="zh-CN" dirty="0"/>
              <a:t>Cache</a:t>
            </a:r>
            <a:r>
              <a:rPr lang="zh-CN" altLang="en-US" dirty="0"/>
              <a:t>中呢？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45EA29-8C98-19A5-323F-95880997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12F08-7B56-10C9-E19C-7670CD46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F1432-24BD-D6A6-AC01-860B50B4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A30FD5-E3F7-BE16-7867-AACC7E3D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37" y="2098548"/>
            <a:ext cx="84201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861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3C450-B616-C159-CEDB-E555DAF7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 cache</a:t>
            </a:r>
            <a:r>
              <a:rPr lang="zh-CN" altLang="en-US" dirty="0"/>
              <a:t>可能产生的问题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02BB32-89FE-A151-75AB-A0E7C6FE9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F77B57-097A-3742-0D42-111AD7AE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49B37F-14C1-C1A1-CF6C-0804CC92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4B8E01-E656-70CB-3E93-20C8D0CE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6711C5-1BBB-DFC8-88E8-089F8310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94" y="2620899"/>
            <a:ext cx="4000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42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06208-680C-228D-B8E0-885C402F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VIPT</a:t>
            </a:r>
            <a:r>
              <a:rPr lang="en-US" altLang="zh-CN" dirty="0"/>
              <a:t> cache</a:t>
            </a:r>
            <a:r>
              <a:rPr lang="zh-CN" altLang="en-US" dirty="0"/>
              <a:t>，双重索引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993DA0-57E3-90FA-EA5D-4A6B721F1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51F7F5-440B-CE43-B83E-6B01E76EA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0E02C0-2630-6025-7103-9591D347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B550D1-E6D0-6DE2-0C3B-30555ED870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57" y="1371600"/>
            <a:ext cx="7976686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6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Flip Feng </a:t>
            </a:r>
            <a:r>
              <a:rPr lang="en-US" altLang="zh-CN" dirty="0" err="1"/>
              <a:t>Shui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 descr="dram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25426"/>
            <a:ext cx="28575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56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Flip Feng </a:t>
            </a:r>
            <a:r>
              <a:rPr lang="en-US" altLang="zh-CN" dirty="0" err="1"/>
              <a:t>Shui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46082" name="Picture 2" descr="dedu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57344"/>
            <a:ext cx="3385666" cy="47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462713" y="5013176"/>
            <a:ext cx="2376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https://www.vusec.net/projects/flip-feng-shui/</a:t>
            </a:r>
          </a:p>
        </p:txBody>
      </p:sp>
    </p:spTree>
    <p:extLst>
      <p:ext uri="{BB962C8B-B14F-4D97-AF65-F5344CB8AC3E}">
        <p14:creationId xmlns:p14="http://schemas.microsoft.com/office/powerpoint/2010/main" val="126511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Flip Feng </a:t>
            </a:r>
            <a:r>
              <a:rPr lang="en-US" altLang="zh-CN" dirty="0" err="1"/>
              <a:t>Shui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971550" y="3501008"/>
            <a:ext cx="8064500" cy="12961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355976" y="3501008"/>
            <a:ext cx="2448272" cy="1296144"/>
          </a:xfrm>
          <a:prstGeom prst="rect">
            <a:avLst/>
          </a:prstGeom>
          <a:solidFill>
            <a:srgbClr val="F5ED5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144616" y="3501008"/>
            <a:ext cx="939552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攻击目标页面</a:t>
            </a: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36" y="3768452"/>
            <a:ext cx="632477" cy="761256"/>
          </a:xfrm>
        </p:spPr>
      </p:pic>
      <p:pic>
        <p:nvPicPr>
          <p:cNvPr id="14" name="内容占位符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1405" y="3768452"/>
            <a:ext cx="632477" cy="76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403648" y="41490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物理内存</a:t>
            </a:r>
          </a:p>
        </p:txBody>
      </p:sp>
    </p:spTree>
    <p:extLst>
      <p:ext uri="{BB962C8B-B14F-4D97-AF65-F5344CB8AC3E}">
        <p14:creationId xmlns:p14="http://schemas.microsoft.com/office/powerpoint/2010/main" val="320793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Hammer Attack</a:t>
            </a:r>
            <a:r>
              <a:rPr lang="zh-CN" altLang="en-US" dirty="0"/>
              <a:t>的危害示例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受害者（管事员）把密码的</a:t>
            </a:r>
            <a:r>
              <a:rPr lang="en-US" altLang="zh-CN" dirty="0"/>
              <a:t>hash</a:t>
            </a:r>
            <a:r>
              <a:rPr lang="zh-CN" altLang="en-US" dirty="0"/>
              <a:t>码存放在内存</a:t>
            </a:r>
            <a:r>
              <a:rPr lang="en-US" altLang="zh-CN" dirty="0" err="1"/>
              <a:t>Pv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zh-CN" altLang="en-US" dirty="0"/>
              <a:t>因为是</a:t>
            </a:r>
            <a:r>
              <a:rPr lang="en-US" altLang="zh-CN" dirty="0"/>
              <a:t>hash</a:t>
            </a:r>
            <a:r>
              <a:rPr lang="zh-CN" altLang="en-US" dirty="0"/>
              <a:t>码，所以对所有人都是公开的</a:t>
            </a:r>
            <a:endParaRPr lang="en-US" altLang="zh-CN" dirty="0"/>
          </a:p>
          <a:p>
            <a:pPr lvl="1"/>
            <a:r>
              <a:rPr lang="zh-CN" altLang="en-US" dirty="0"/>
              <a:t>为了保护这一页，将这一页置成只读的</a:t>
            </a:r>
            <a:endParaRPr lang="en-US" altLang="zh-CN" dirty="0"/>
          </a:p>
          <a:p>
            <a:r>
              <a:rPr lang="zh-CN" altLang="en-US" dirty="0"/>
              <a:t>攻击者申请三个连续的页面，</a:t>
            </a:r>
            <a:r>
              <a:rPr lang="en-US" altLang="zh-CN" dirty="0"/>
              <a:t>P1,P2,P3</a:t>
            </a:r>
            <a:r>
              <a:rPr lang="zh-CN" altLang="en-US" dirty="0"/>
              <a:t>，等待系统中的</a:t>
            </a:r>
            <a:r>
              <a:rPr lang="en-US" altLang="zh-CN" dirty="0"/>
              <a:t>KSM</a:t>
            </a:r>
            <a:r>
              <a:rPr lang="zh-CN" altLang="en-US" dirty="0"/>
              <a:t>机制合并</a:t>
            </a:r>
            <a:endParaRPr lang="en-US" altLang="zh-CN" dirty="0"/>
          </a:p>
          <a:p>
            <a:pPr lvl="1"/>
            <a:r>
              <a:rPr lang="en-US" altLang="zh-CN" dirty="0"/>
              <a:t>KSM</a:t>
            </a:r>
            <a:r>
              <a:rPr lang="zh-CN" altLang="en-US" dirty="0"/>
              <a:t>是内核中的一种内存节省机制，会将内容完全相同的物理页，合并成一页，在页表上浅拷贝</a:t>
            </a:r>
            <a:endParaRPr lang="en-US" altLang="zh-CN" dirty="0"/>
          </a:p>
          <a:p>
            <a:pPr lvl="1"/>
            <a:r>
              <a:rPr lang="en-US" altLang="zh-CN" dirty="0"/>
              <a:t>KSM</a:t>
            </a:r>
            <a:r>
              <a:rPr lang="zh-CN" altLang="en-US" dirty="0"/>
              <a:t>默认是用后出现的页面替代新出现的页面，即</a:t>
            </a:r>
            <a:r>
              <a:rPr lang="en-US" altLang="zh-CN" dirty="0" err="1"/>
              <a:t>Pv</a:t>
            </a:r>
            <a:r>
              <a:rPr lang="zh-CN" altLang="en-US" dirty="0"/>
              <a:t>指向了</a:t>
            </a:r>
            <a:r>
              <a:rPr lang="en-US" altLang="zh-CN" dirty="0"/>
              <a:t>P2</a:t>
            </a:r>
            <a:r>
              <a:rPr lang="zh-CN" altLang="en-US" dirty="0"/>
              <a:t>所对应的物理页</a:t>
            </a:r>
            <a:endParaRPr lang="en-US" altLang="zh-CN" dirty="0"/>
          </a:p>
          <a:p>
            <a:r>
              <a:rPr lang="zh-CN" altLang="en-US" dirty="0"/>
              <a:t>攻击者开始</a:t>
            </a:r>
            <a:r>
              <a:rPr lang="en-US" altLang="zh-CN" dirty="0"/>
              <a:t>hammer attack</a:t>
            </a:r>
            <a:r>
              <a:rPr lang="zh-CN" altLang="en-US" dirty="0"/>
              <a:t>，通过读写</a:t>
            </a:r>
            <a:r>
              <a:rPr lang="en-US" altLang="zh-CN" dirty="0"/>
              <a:t>p1</a:t>
            </a:r>
            <a:r>
              <a:rPr lang="zh-CN" altLang="en-US" dirty="0"/>
              <a:t>，</a:t>
            </a:r>
            <a:r>
              <a:rPr lang="en-US" altLang="zh-CN" dirty="0"/>
              <a:t>p3</a:t>
            </a:r>
            <a:r>
              <a:rPr lang="zh-CN" altLang="en-US" dirty="0"/>
              <a:t>中的内存线，使得</a:t>
            </a:r>
            <a:r>
              <a:rPr lang="en-US" altLang="zh-CN" dirty="0"/>
              <a:t>P2</a:t>
            </a:r>
            <a:r>
              <a:rPr lang="zh-CN" altLang="en-US" dirty="0"/>
              <a:t>中的内容发生改变，将</a:t>
            </a:r>
            <a:r>
              <a:rPr lang="en-US" altLang="zh-CN" dirty="0"/>
              <a:t>hash</a:t>
            </a:r>
            <a:r>
              <a:rPr lang="zh-CN" altLang="en-US" dirty="0"/>
              <a:t>码换成自己的密码对应的</a:t>
            </a:r>
            <a:r>
              <a:rPr lang="en-US" altLang="zh-CN" dirty="0"/>
              <a:t>hash</a:t>
            </a:r>
          </a:p>
          <a:p>
            <a:r>
              <a:rPr lang="zh-CN" altLang="en-US" dirty="0"/>
              <a:t>用自己的密码直接登录，</a:t>
            </a:r>
            <a:r>
              <a:rPr lang="en-US" altLang="zh-CN" dirty="0" err="1"/>
              <a:t>lalala</a:t>
            </a:r>
            <a:r>
              <a:rPr lang="en-US" altLang="zh-CN" dirty="0"/>
              <a:t>~~~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19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Hammer Attack</a:t>
            </a:r>
            <a:r>
              <a:rPr lang="zh-CN" altLang="en-US" dirty="0"/>
              <a:t>的抵御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不许用户申请连续的内存空间</a:t>
            </a:r>
            <a:endParaRPr lang="en-US" altLang="zh-CN" dirty="0"/>
          </a:p>
          <a:p>
            <a:pPr lvl="1"/>
            <a:r>
              <a:rPr lang="zh-CN" altLang="en-US" dirty="0"/>
              <a:t>这是不可能的，因为</a:t>
            </a:r>
            <a:r>
              <a:rPr lang="en-US" altLang="zh-CN" dirty="0"/>
              <a:t>DMA</a:t>
            </a:r>
            <a:r>
              <a:rPr lang="zh-CN" altLang="en-US" dirty="0"/>
              <a:t>等应用需要</a:t>
            </a:r>
            <a:endParaRPr lang="en-US" altLang="zh-CN" dirty="0"/>
          </a:p>
          <a:p>
            <a:r>
              <a:rPr lang="zh-CN" altLang="en-US" dirty="0"/>
              <a:t>不让用户知道物理内存与虚拟地址的对应关系</a:t>
            </a:r>
            <a:endParaRPr lang="en-US" altLang="zh-CN" dirty="0"/>
          </a:p>
          <a:p>
            <a:pPr lvl="1"/>
            <a:r>
              <a:rPr lang="zh-CN" altLang="en-US" dirty="0"/>
              <a:t>改变</a:t>
            </a:r>
            <a:r>
              <a:rPr lang="en-US" altLang="zh-CN" dirty="0"/>
              <a:t>KSM</a:t>
            </a:r>
            <a:r>
              <a:rPr lang="zh-CN" altLang="en-US" dirty="0"/>
              <a:t>的机制，让攻击者不知道被合并进哪里了（</a:t>
            </a:r>
            <a:r>
              <a:rPr lang="en-US" altLang="zh-CN" dirty="0"/>
              <a:t>SOSP2017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换内存，</a:t>
            </a:r>
            <a:r>
              <a:rPr lang="en-US" altLang="zh-CN" dirty="0"/>
              <a:t>DDR4</a:t>
            </a:r>
            <a:r>
              <a:rPr lang="zh-CN" altLang="en-US" dirty="0"/>
              <a:t>以后的高频内存不再存在这个问题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53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不用任何写操作能不能传递信息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Cache Side Channel Attack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549" y="1371600"/>
            <a:ext cx="4176341" cy="5441950"/>
          </a:xfrm>
        </p:spPr>
        <p:txBody>
          <a:bodyPr/>
          <a:lstStyle/>
          <a:p>
            <a:r>
              <a:rPr lang="en-US" altLang="zh-CN" sz="2000" dirty="0"/>
              <a:t>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secret=</a:t>
            </a:r>
            <a:r>
              <a:rPr lang="en-US" altLang="zh-CN" sz="2000" dirty="0">
                <a:solidFill>
                  <a:srgbClr val="FF0000"/>
                </a:solidFill>
              </a:rPr>
              <a:t>96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dictionary[1024]={XXXXXXX};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送信者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 User get secret in a secure way</a:t>
            </a:r>
          </a:p>
          <a:p>
            <a:r>
              <a:rPr lang="en-US" altLang="zh-CN" sz="2000" dirty="0" err="1"/>
              <a:t>int</a:t>
            </a:r>
            <a:r>
              <a:rPr lang="en-US" altLang="zh-CN" sz="2000" dirty="0"/>
              <a:t> m = dictionary[secret];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收信者在这里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 Get the information by code such as </a:t>
            </a:r>
          </a:p>
          <a:p>
            <a:r>
              <a:rPr lang="en-US" altLang="zh-CN" sz="2000" dirty="0"/>
              <a:t> temp = dictionary[secret] * 100 + …;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攻击者在这里，测量访问时间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868144" y="1268760"/>
            <a:ext cx="720080" cy="49377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868144" y="3861048"/>
            <a:ext cx="720080" cy="196436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660232" y="1268760"/>
            <a:ext cx="1872208" cy="2592288"/>
            <a:chOff x="6660232" y="1268760"/>
            <a:chExt cx="1872208" cy="2592288"/>
          </a:xfrm>
        </p:grpSpPr>
        <p:cxnSp>
          <p:nvCxnSpPr>
            <p:cNvPr id="10" name="直接连接符 9"/>
            <p:cNvCxnSpPr/>
            <p:nvPr/>
          </p:nvCxnSpPr>
          <p:spPr bwMode="auto">
            <a:xfrm>
              <a:off x="6660232" y="1268760"/>
              <a:ext cx="12961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直接连接符 10"/>
            <p:cNvCxnSpPr/>
            <p:nvPr/>
          </p:nvCxnSpPr>
          <p:spPr bwMode="auto">
            <a:xfrm>
              <a:off x="6660232" y="3861048"/>
              <a:ext cx="12961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接箭头连接符 14"/>
            <p:cNvCxnSpPr/>
            <p:nvPr/>
          </p:nvCxnSpPr>
          <p:spPr bwMode="auto">
            <a:xfrm>
              <a:off x="7236296" y="1268760"/>
              <a:ext cx="0" cy="25922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8" name="文本框 17"/>
            <p:cNvSpPr txBox="1"/>
            <p:nvPr/>
          </p:nvSpPr>
          <p:spPr>
            <a:xfrm>
              <a:off x="7308304" y="2132856"/>
              <a:ext cx="1224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这个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offset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就是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secret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932040" y="1130260"/>
            <a:ext cx="1007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dictionary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0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延伸阅读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Linux</a:t>
            </a:r>
            <a:r>
              <a:rPr lang="zh-CN" altLang="en-US" dirty="0">
                <a:hlinkClick r:id="rId2"/>
              </a:rPr>
              <a:t>的空间管理：</a:t>
            </a:r>
            <a:r>
              <a:rPr lang="en-US" altLang="zh-CN" dirty="0">
                <a:hlinkClick r:id="rId2"/>
              </a:rPr>
              <a:t>http://users.nccs.gov/~fwang2/linux/lk_addressing.txt</a:t>
            </a:r>
            <a:endParaRPr lang="en-US" altLang="zh-CN" dirty="0"/>
          </a:p>
          <a:p>
            <a:r>
              <a:rPr lang="en-US" altLang="zh-CN" dirty="0"/>
              <a:t>Meltdown </a:t>
            </a:r>
            <a:r>
              <a:rPr lang="en-US" altLang="zh-CN" dirty="0">
                <a:hlinkClick r:id="rId3"/>
              </a:rPr>
              <a:t>http://oslab.mobisys.cc/papers/meltdown.pdf</a:t>
            </a:r>
            <a:endParaRPr lang="en-US" altLang="zh-CN" dirty="0"/>
          </a:p>
          <a:p>
            <a:r>
              <a:rPr lang="en-US" altLang="zh-CN" dirty="0"/>
              <a:t>Hammer Attack </a:t>
            </a:r>
            <a:r>
              <a:rPr lang="en-US" altLang="zh-CN" dirty="0">
                <a:hlinkClick r:id="rId4"/>
              </a:rPr>
              <a:t>https://www.blackhat.com/docs/us-15/materials/us-15-Seaborn-Exploiting-The-DRAM-Rowhammer-Bug-To-Gain-Kernel-Privileges.pdf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2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 Side Channel Attack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假设在程序执行之前，</a:t>
            </a:r>
            <a:r>
              <a:rPr lang="en-US" altLang="zh-CN" dirty="0"/>
              <a:t>dictionary</a:t>
            </a:r>
            <a:r>
              <a:rPr lang="zh-CN" altLang="en-US" dirty="0"/>
              <a:t>的内存区域都不在</a:t>
            </a:r>
            <a:r>
              <a:rPr lang="en-US" altLang="zh-CN" dirty="0"/>
              <a:t>cache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在程序执行后，对于</a:t>
            </a:r>
            <a:r>
              <a:rPr lang="en-US" altLang="zh-CN" dirty="0"/>
              <a:t>dictionary</a:t>
            </a:r>
            <a:r>
              <a:rPr lang="zh-CN" altLang="en-US" dirty="0"/>
              <a:t>所指向的内存区域进行读取访问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81B846-C3C3-4ADB-8432-F2AFE9392F4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2" y="3501284"/>
            <a:ext cx="8786897" cy="32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3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Meltdown Attack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09" y="1628800"/>
            <a:ext cx="8931841" cy="409782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3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80"/>
            <a:ext cx="8856538" cy="55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8900483" cy="60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2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04800"/>
            <a:ext cx="8201858" cy="594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48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Meltdown Attack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09" y="1628800"/>
            <a:ext cx="8931841" cy="409782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99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204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8B02E-A02C-4D7B-AD9A-A2DA7B8C0D29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/>
                <a:cs typeface="굴림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/>
              <a:cs typeface="굴림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851275" y="1557338"/>
            <a:ext cx="3529013" cy="11509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8" name="矩形 7"/>
          <p:cNvSpPr>
            <a:spLocks noChangeArrowheads="1"/>
          </p:cNvSpPr>
          <p:nvPr/>
        </p:nvSpPr>
        <p:spPr bwMode="auto">
          <a:xfrm>
            <a:off x="1593850" y="1557338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 rot="5400000">
            <a:off x="2781300" y="2744788"/>
            <a:ext cx="3527425" cy="1152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0" name="矩形 9"/>
          <p:cNvSpPr>
            <a:spLocks noChangeArrowheads="1"/>
          </p:cNvSpPr>
          <p:nvPr/>
        </p:nvSpPr>
        <p:spPr bwMode="auto">
          <a:xfrm rot="5400000">
            <a:off x="3973513" y="1560512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1" name="文本框 10"/>
          <p:cNvSpPr txBox="1">
            <a:spLocks noChangeArrowheads="1"/>
          </p:cNvSpPr>
          <p:nvPr/>
        </p:nvSpPr>
        <p:spPr bwMode="auto">
          <a:xfrm>
            <a:off x="1881188" y="1916113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用户空间</a:t>
            </a:r>
          </a:p>
        </p:txBody>
      </p:sp>
      <p:sp>
        <p:nvSpPr>
          <p:cNvPr id="20492" name="文本框 11"/>
          <p:cNvSpPr txBox="1">
            <a:spLocks noChangeArrowheads="1"/>
          </p:cNvSpPr>
          <p:nvPr/>
        </p:nvSpPr>
        <p:spPr bwMode="auto">
          <a:xfrm>
            <a:off x="5373688" y="1908175"/>
            <a:ext cx="1763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用户空间</a:t>
            </a:r>
          </a:p>
        </p:txBody>
      </p:sp>
      <p:sp>
        <p:nvSpPr>
          <p:cNvPr id="20493" name="文本框 12"/>
          <p:cNvSpPr txBox="1">
            <a:spLocks noChangeArrowheads="1"/>
          </p:cNvSpPr>
          <p:nvPr/>
        </p:nvSpPr>
        <p:spPr bwMode="auto">
          <a:xfrm rot="5400000">
            <a:off x="3663950" y="3605213"/>
            <a:ext cx="176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用户空间</a:t>
            </a:r>
          </a:p>
        </p:txBody>
      </p:sp>
      <p:sp>
        <p:nvSpPr>
          <p:cNvPr id="20494" name="文本框 13"/>
          <p:cNvSpPr txBox="1">
            <a:spLocks noChangeArrowheads="1"/>
          </p:cNvSpPr>
          <p:nvPr/>
        </p:nvSpPr>
        <p:spPr bwMode="auto">
          <a:xfrm>
            <a:off x="4240213" y="1833563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内核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空间</a:t>
            </a:r>
          </a:p>
        </p:txBody>
      </p:sp>
      <p:sp>
        <p:nvSpPr>
          <p:cNvPr id="20495" name="矩形 14"/>
          <p:cNvSpPr>
            <a:spLocks noChangeArrowheads="1"/>
          </p:cNvSpPr>
          <p:nvPr/>
        </p:nvSpPr>
        <p:spPr bwMode="auto">
          <a:xfrm>
            <a:off x="2417763" y="2779713"/>
            <a:ext cx="1900237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的页表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6" name="矩形 15"/>
          <p:cNvSpPr>
            <a:spLocks noChangeArrowheads="1"/>
          </p:cNvSpPr>
          <p:nvPr/>
        </p:nvSpPr>
        <p:spPr bwMode="auto">
          <a:xfrm rot="5400000">
            <a:off x="4026694" y="3442494"/>
            <a:ext cx="1898650" cy="233362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的页表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7" name="矩形 16"/>
          <p:cNvSpPr>
            <a:spLocks noChangeArrowheads="1"/>
          </p:cNvSpPr>
          <p:nvPr/>
        </p:nvSpPr>
        <p:spPr bwMode="auto">
          <a:xfrm>
            <a:off x="4932363" y="1628775"/>
            <a:ext cx="1898650" cy="231775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的页表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8" name="矩形 17"/>
          <p:cNvSpPr>
            <a:spLocks noChangeArrowheads="1"/>
          </p:cNvSpPr>
          <p:nvPr/>
        </p:nvSpPr>
        <p:spPr bwMode="auto">
          <a:xfrm>
            <a:off x="1331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9" name="矩形 18"/>
          <p:cNvSpPr>
            <a:spLocks noChangeArrowheads="1"/>
          </p:cNvSpPr>
          <p:nvPr/>
        </p:nvSpPr>
        <p:spPr bwMode="auto">
          <a:xfrm>
            <a:off x="1331913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0" name="矩形 19"/>
          <p:cNvSpPr>
            <a:spLocks noChangeArrowheads="1"/>
          </p:cNvSpPr>
          <p:nvPr/>
        </p:nvSpPr>
        <p:spPr bwMode="auto">
          <a:xfrm>
            <a:off x="161925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1" name="矩形 20"/>
          <p:cNvSpPr>
            <a:spLocks noChangeArrowheads="1"/>
          </p:cNvSpPr>
          <p:nvPr/>
        </p:nvSpPr>
        <p:spPr bwMode="auto">
          <a:xfrm>
            <a:off x="1908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2" name="矩形 21"/>
          <p:cNvSpPr>
            <a:spLocks noChangeArrowheads="1"/>
          </p:cNvSpPr>
          <p:nvPr/>
        </p:nvSpPr>
        <p:spPr bwMode="auto">
          <a:xfrm>
            <a:off x="2195513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3" name="矩形 22"/>
          <p:cNvSpPr>
            <a:spLocks noChangeArrowheads="1"/>
          </p:cNvSpPr>
          <p:nvPr/>
        </p:nvSpPr>
        <p:spPr bwMode="auto">
          <a:xfrm>
            <a:off x="248443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4" name="矩形 23"/>
          <p:cNvSpPr>
            <a:spLocks noChangeArrowheads="1"/>
          </p:cNvSpPr>
          <p:nvPr/>
        </p:nvSpPr>
        <p:spPr bwMode="auto">
          <a:xfrm>
            <a:off x="2771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5" name="矩形 24"/>
          <p:cNvSpPr>
            <a:spLocks noChangeArrowheads="1"/>
          </p:cNvSpPr>
          <p:nvPr/>
        </p:nvSpPr>
        <p:spPr bwMode="auto">
          <a:xfrm>
            <a:off x="3059113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6" name="矩形 25"/>
          <p:cNvSpPr>
            <a:spLocks noChangeArrowheads="1"/>
          </p:cNvSpPr>
          <p:nvPr/>
        </p:nvSpPr>
        <p:spPr bwMode="auto">
          <a:xfrm>
            <a:off x="3348038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7" name="矩形 26"/>
          <p:cNvSpPr>
            <a:spLocks noChangeArrowheads="1"/>
          </p:cNvSpPr>
          <p:nvPr/>
        </p:nvSpPr>
        <p:spPr bwMode="auto">
          <a:xfrm>
            <a:off x="3635375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8" name="矩形 27"/>
          <p:cNvSpPr>
            <a:spLocks noChangeArrowheads="1"/>
          </p:cNvSpPr>
          <p:nvPr/>
        </p:nvSpPr>
        <p:spPr bwMode="auto">
          <a:xfrm>
            <a:off x="3924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9" name="矩形 28"/>
          <p:cNvSpPr>
            <a:spLocks noChangeArrowheads="1"/>
          </p:cNvSpPr>
          <p:nvPr/>
        </p:nvSpPr>
        <p:spPr bwMode="auto">
          <a:xfrm>
            <a:off x="4211638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0" name="矩形 29"/>
          <p:cNvSpPr>
            <a:spLocks noChangeArrowheads="1"/>
          </p:cNvSpPr>
          <p:nvPr/>
        </p:nvSpPr>
        <p:spPr bwMode="auto">
          <a:xfrm>
            <a:off x="4500563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1" name="矩形 30"/>
          <p:cNvSpPr>
            <a:spLocks noChangeArrowheads="1"/>
          </p:cNvSpPr>
          <p:nvPr/>
        </p:nvSpPr>
        <p:spPr bwMode="auto">
          <a:xfrm>
            <a:off x="4787900" y="5445125"/>
            <a:ext cx="288925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2" name="矩形 31"/>
          <p:cNvSpPr>
            <a:spLocks noChangeArrowheads="1"/>
          </p:cNvSpPr>
          <p:nvPr/>
        </p:nvSpPr>
        <p:spPr bwMode="auto">
          <a:xfrm>
            <a:off x="5076825" y="5445125"/>
            <a:ext cx="287338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3" name="矩形 32"/>
          <p:cNvSpPr>
            <a:spLocks noChangeArrowheads="1"/>
          </p:cNvSpPr>
          <p:nvPr/>
        </p:nvSpPr>
        <p:spPr bwMode="auto">
          <a:xfrm>
            <a:off x="5364163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4" name="矩形 33"/>
          <p:cNvSpPr>
            <a:spLocks noChangeArrowheads="1"/>
          </p:cNvSpPr>
          <p:nvPr/>
        </p:nvSpPr>
        <p:spPr bwMode="auto">
          <a:xfrm>
            <a:off x="565150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5" name="矩形 34"/>
          <p:cNvSpPr>
            <a:spLocks noChangeArrowheads="1"/>
          </p:cNvSpPr>
          <p:nvPr/>
        </p:nvSpPr>
        <p:spPr bwMode="auto">
          <a:xfrm>
            <a:off x="5940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6" name="矩形 35"/>
          <p:cNvSpPr>
            <a:spLocks noChangeArrowheads="1"/>
          </p:cNvSpPr>
          <p:nvPr/>
        </p:nvSpPr>
        <p:spPr bwMode="auto">
          <a:xfrm>
            <a:off x="6227763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7" name="矩形 36"/>
          <p:cNvSpPr>
            <a:spLocks noChangeArrowheads="1"/>
          </p:cNvSpPr>
          <p:nvPr/>
        </p:nvSpPr>
        <p:spPr bwMode="auto">
          <a:xfrm>
            <a:off x="651668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8" name="矩形 37"/>
          <p:cNvSpPr>
            <a:spLocks noChangeArrowheads="1"/>
          </p:cNvSpPr>
          <p:nvPr/>
        </p:nvSpPr>
        <p:spPr bwMode="auto">
          <a:xfrm>
            <a:off x="68040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9" name="矩形 38"/>
          <p:cNvSpPr>
            <a:spLocks noChangeArrowheads="1"/>
          </p:cNvSpPr>
          <p:nvPr/>
        </p:nvSpPr>
        <p:spPr bwMode="auto">
          <a:xfrm>
            <a:off x="7092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0" name="矩形 39"/>
          <p:cNvSpPr>
            <a:spLocks noChangeArrowheads="1"/>
          </p:cNvSpPr>
          <p:nvPr/>
        </p:nvSpPr>
        <p:spPr bwMode="auto">
          <a:xfrm>
            <a:off x="7380288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1" name="矩形 40"/>
          <p:cNvSpPr>
            <a:spLocks noChangeArrowheads="1"/>
          </p:cNvSpPr>
          <p:nvPr/>
        </p:nvSpPr>
        <p:spPr bwMode="auto">
          <a:xfrm>
            <a:off x="76676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2" name="矩形 41"/>
          <p:cNvSpPr>
            <a:spLocks noChangeArrowheads="1"/>
          </p:cNvSpPr>
          <p:nvPr/>
        </p:nvSpPr>
        <p:spPr bwMode="auto">
          <a:xfrm>
            <a:off x="7956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990020"/>
      </p:ext>
    </p:extLst>
  </p:cSld>
  <p:clrMapOvr>
    <a:masterClrMapping/>
  </p:clrMapOvr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psh3_Print">
      <a:majorFont>
        <a:latin typeface="Times New Roman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723</Words>
  <Application>Microsoft Office PowerPoint</Application>
  <PresentationFormat>全屏显示(4:3)</PresentationFormat>
  <Paragraphs>128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굴림</vt:lpstr>
      <vt:lpstr>等线</vt:lpstr>
      <vt:lpstr>黑体</vt:lpstr>
      <vt:lpstr>宋体</vt:lpstr>
      <vt:lpstr>Arial</vt:lpstr>
      <vt:lpstr>Times New Roman</vt:lpstr>
      <vt:lpstr>Verdana</vt:lpstr>
      <vt:lpstr>Wingdings</vt:lpstr>
      <vt:lpstr>psh3_Print</vt:lpstr>
      <vt:lpstr>Interesting Stories about Memory Management</vt:lpstr>
      <vt:lpstr>不用任何写操作能不能传递信息 Cache Side Channel Attack</vt:lpstr>
      <vt:lpstr>Cache Side Channel Attack</vt:lpstr>
      <vt:lpstr>Meltdown Attack</vt:lpstr>
      <vt:lpstr>PowerPoint 演示文稿</vt:lpstr>
      <vt:lpstr>PowerPoint 演示文稿</vt:lpstr>
      <vt:lpstr>PowerPoint 演示文稿</vt:lpstr>
      <vt:lpstr>Meltdown Attack</vt:lpstr>
      <vt:lpstr>PowerPoint 演示文稿</vt:lpstr>
      <vt:lpstr>Meltdown的危害</vt:lpstr>
      <vt:lpstr>如何抵御meltdown攻击</vt:lpstr>
      <vt:lpstr>顺便说一下cache</vt:lpstr>
      <vt:lpstr>VA cache可能产生的问题</vt:lpstr>
      <vt:lpstr>VIPT cache，双重索引</vt:lpstr>
      <vt:lpstr>Flip Feng Shui</vt:lpstr>
      <vt:lpstr>Flip Feng Shui</vt:lpstr>
      <vt:lpstr>Flip Feng Shui</vt:lpstr>
      <vt:lpstr>Hammer Attack的危害示例</vt:lpstr>
      <vt:lpstr>Hammer Attack的抵御</vt:lpstr>
      <vt:lpstr>延伸阅读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2022-11-07T01:34:00Z</dcterms:created>
  <dcterms:modified xsi:type="dcterms:W3CDTF">2022-11-07T01:34:05Z</dcterms:modified>
</cp:coreProperties>
</file>